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Nunito Semi Bold"/>
      <p:regular r:id="rId17"/>
    </p:embeddedFont>
    <p:embeddedFont>
      <p:font typeface="Nunito Semi Bold"/>
      <p:regular r:id="rId18"/>
    </p:embeddedFont>
    <p:embeddedFont>
      <p:font typeface="Nunito Semi Bold"/>
      <p:regular r:id="rId19"/>
    </p:embeddedFont>
    <p:embeddedFont>
      <p:font typeface="Nunito Semi Bold"/>
      <p:regular r:id="rId20"/>
    </p:embeddedFont>
    <p:embeddedFont>
      <p:font typeface="PT Sans"/>
      <p:regular r:id="rId21"/>
    </p:embeddedFont>
    <p:embeddedFont>
      <p:font typeface="PT Sans"/>
      <p:regular r:id="rId22"/>
    </p:embeddedFont>
    <p:embeddedFont>
      <p:font typeface="PT Sans"/>
      <p:regular r:id="rId23"/>
    </p:embeddedFont>
    <p:embeddedFont>
      <p:font typeface="PT Sans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image" Target="../media/image-10-4.png"/><Relationship Id="rId5" Type="http://schemas.openxmlformats.org/officeDocument/2006/relationships/slideLayout" Target="../slideLayouts/slideLayout11.xml"/><Relationship Id="rId6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sv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slideLayout" Target="../slideLayouts/slideLayout7.xml"/><Relationship Id="rId7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svg"/><Relationship Id="rId4" Type="http://schemas.openxmlformats.org/officeDocument/2006/relationships/image" Target="../media/image-8-4.png"/><Relationship Id="rId5" Type="http://schemas.openxmlformats.org/officeDocument/2006/relationships/image" Target="../media/image-8-5.svg"/><Relationship Id="rId6" Type="http://schemas.openxmlformats.org/officeDocument/2006/relationships/image" Target="../media/image-8-6.png"/><Relationship Id="rId7" Type="http://schemas.openxmlformats.org/officeDocument/2006/relationships/image" Target="../media/image-8-7.svg"/><Relationship Id="rId8" Type="http://schemas.openxmlformats.org/officeDocument/2006/relationships/slideLayout" Target="../slideLayouts/slideLayout9.xml"/><Relationship Id="rId9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svg"/><Relationship Id="rId3" Type="http://schemas.openxmlformats.org/officeDocument/2006/relationships/slideLayout" Target="../slideLayouts/slideLayout10.xml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3039785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Customer Shopping Behaviour Analysis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4806791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Insights on Sales Performance &amp; Customer Segmentation</a:t>
            </a:r>
            <a:endParaRPr lang="en-US" sz="18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142053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Recommendations</a:t>
            </a:r>
            <a:endParaRPr lang="en-US" sz="44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7724" y="3324820"/>
            <a:ext cx="1037034" cy="103703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173962" y="3324820"/>
            <a:ext cx="1678067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Personalized Campaigns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2173962" y="4172307"/>
            <a:ext cx="1678067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Target 26–45 age group with tailored messaging</a:t>
            </a:r>
            <a:endParaRPr lang="en-US" sz="18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1233" y="3324820"/>
            <a:ext cx="1037034" cy="103703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487472" y="3324820"/>
            <a:ext cx="1678067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Subscription Incentives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487472" y="4172307"/>
            <a:ext cx="1678067" cy="1915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Expand subscription benefits to drive recurring revenue</a:t>
            </a:r>
            <a:endParaRPr lang="en-US" sz="18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4743" y="3324820"/>
            <a:ext cx="1037034" cy="1037034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8800981" y="3324820"/>
            <a:ext cx="1678067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Geographic Focus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8800981" y="4172307"/>
            <a:ext cx="1678067" cy="1915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Concentrate marketing spend on top-performing cities</a:t>
            </a:r>
            <a:endParaRPr lang="en-US" sz="18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78252" y="3324820"/>
            <a:ext cx="1037153" cy="1037153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2114609" y="3324820"/>
            <a:ext cx="1678067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Category Promotion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12114609" y="4172307"/>
            <a:ext cx="1678067" cy="1915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Promote high-rated product categories for maximum impact</a:t>
            </a:r>
            <a:endParaRPr lang="en-US" sz="18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837724" y="2241590"/>
            <a:ext cx="1803559" cy="449818"/>
          </a:xfrm>
          <a:prstGeom prst="roundRect">
            <a:avLst>
              <a:gd name="adj" fmla="val 63861"/>
            </a:avLst>
          </a:prstGeom>
          <a:solidFill>
            <a:srgbClr val="CFD6FC"/>
          </a:solidFill>
          <a:ln/>
        </p:spPr>
      </p:sp>
      <p:sp>
        <p:nvSpPr>
          <p:cNvPr id="3" name="Text 1"/>
          <p:cNvSpPr/>
          <p:nvPr/>
        </p:nvSpPr>
        <p:spPr>
          <a:xfrm>
            <a:off x="981313" y="2313384"/>
            <a:ext cx="1516380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STRATEGIC FOCUS</a:t>
            </a:r>
            <a:endParaRPr lang="en-US" sz="1500" dirty="0"/>
          </a:p>
        </p:txBody>
      </p:sp>
      <p:sp>
        <p:nvSpPr>
          <p:cNvPr id="4" name="Text 2"/>
          <p:cNvSpPr/>
          <p:nvPr/>
        </p:nvSpPr>
        <p:spPr>
          <a:xfrm>
            <a:off x="837724" y="2787134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Business Objective</a:t>
            </a:r>
            <a:endParaRPr lang="en-US" sz="4400" dirty="0"/>
          </a:p>
        </p:txBody>
      </p:sp>
      <p:sp>
        <p:nvSpPr>
          <p:cNvPr id="5" name="Shape 3"/>
          <p:cNvSpPr/>
          <p:nvPr/>
        </p:nvSpPr>
        <p:spPr>
          <a:xfrm>
            <a:off x="837724" y="3850124"/>
            <a:ext cx="3059192" cy="2137886"/>
          </a:xfrm>
          <a:prstGeom prst="roundRect">
            <a:avLst>
              <a:gd name="adj" fmla="val 16796"/>
            </a:avLst>
          </a:prstGeom>
          <a:solidFill>
            <a:srgbClr val="F3F3FF"/>
          </a:solidFill>
          <a:ln w="22860">
            <a:solidFill>
              <a:srgbClr val="2D4DF2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1099899" y="4112300"/>
            <a:ext cx="2534841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Customer Behavior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1099899" y="4607838"/>
            <a:ext cx="2534841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Understand purchasing patterns and preferences</a:t>
            </a:r>
            <a:endParaRPr lang="en-US" sz="1850" dirty="0"/>
          </a:p>
        </p:txBody>
      </p:sp>
      <p:sp>
        <p:nvSpPr>
          <p:cNvPr id="8" name="Shape 6"/>
          <p:cNvSpPr/>
          <p:nvPr/>
        </p:nvSpPr>
        <p:spPr>
          <a:xfrm>
            <a:off x="4136231" y="3850124"/>
            <a:ext cx="3059311" cy="2137886"/>
          </a:xfrm>
          <a:prstGeom prst="roundRect">
            <a:avLst>
              <a:gd name="adj" fmla="val 16796"/>
            </a:avLst>
          </a:prstGeom>
          <a:solidFill>
            <a:srgbClr val="F3F3FF"/>
          </a:solidFill>
          <a:ln w="22860">
            <a:solidFill>
              <a:srgbClr val="018CE1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4398407" y="4112300"/>
            <a:ext cx="2534960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Segment Identification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4398407" y="4959787"/>
            <a:ext cx="2534960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Identify high-value customer segments</a:t>
            </a:r>
            <a:endParaRPr lang="en-US" sz="1850" dirty="0"/>
          </a:p>
        </p:txBody>
      </p:sp>
      <p:sp>
        <p:nvSpPr>
          <p:cNvPr id="11" name="Shape 9"/>
          <p:cNvSpPr/>
          <p:nvPr/>
        </p:nvSpPr>
        <p:spPr>
          <a:xfrm>
            <a:off x="7434858" y="3850124"/>
            <a:ext cx="3059192" cy="2137886"/>
          </a:xfrm>
          <a:prstGeom prst="roundRect">
            <a:avLst>
              <a:gd name="adj" fmla="val 16796"/>
            </a:avLst>
          </a:prstGeom>
          <a:solidFill>
            <a:srgbClr val="F3F3FF"/>
          </a:solidFill>
          <a:ln w="22860">
            <a:solidFill>
              <a:srgbClr val="DA33BF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7697033" y="4112300"/>
            <a:ext cx="2534841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Sales Performance</a:t>
            </a:r>
            <a:endParaRPr lang="en-US" sz="2200" dirty="0"/>
          </a:p>
        </p:txBody>
      </p:sp>
      <p:sp>
        <p:nvSpPr>
          <p:cNvPr id="13" name="Text 11"/>
          <p:cNvSpPr/>
          <p:nvPr/>
        </p:nvSpPr>
        <p:spPr>
          <a:xfrm>
            <a:off x="7697033" y="4607838"/>
            <a:ext cx="2534841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Analyze performance across demographics</a:t>
            </a:r>
            <a:endParaRPr lang="en-US" sz="1850" dirty="0"/>
          </a:p>
        </p:txBody>
      </p:sp>
      <p:sp>
        <p:nvSpPr>
          <p:cNvPr id="14" name="Shape 12"/>
          <p:cNvSpPr/>
          <p:nvPr/>
        </p:nvSpPr>
        <p:spPr>
          <a:xfrm>
            <a:off x="10733365" y="3850124"/>
            <a:ext cx="3059311" cy="2137886"/>
          </a:xfrm>
          <a:prstGeom prst="roundRect">
            <a:avLst>
              <a:gd name="adj" fmla="val 16796"/>
            </a:avLst>
          </a:prstGeom>
          <a:solidFill>
            <a:srgbClr val="F3F3FF"/>
          </a:solidFill>
          <a:ln w="22860">
            <a:solidFill>
              <a:srgbClr val="2D4DF2"/>
            </a:solidFill>
            <a:prstDash val="solid"/>
          </a:ln>
        </p:spPr>
      </p:sp>
      <p:sp>
        <p:nvSpPr>
          <p:cNvPr id="15" name="Text 13"/>
          <p:cNvSpPr/>
          <p:nvPr/>
        </p:nvSpPr>
        <p:spPr>
          <a:xfrm>
            <a:off x="10995541" y="4112300"/>
            <a:ext cx="2534960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Data-Driven Decisions</a:t>
            </a:r>
            <a:endParaRPr lang="en-US" sz="2200" dirty="0"/>
          </a:p>
        </p:txBody>
      </p:sp>
      <p:sp>
        <p:nvSpPr>
          <p:cNvPr id="16" name="Text 14"/>
          <p:cNvSpPr/>
          <p:nvPr/>
        </p:nvSpPr>
        <p:spPr>
          <a:xfrm>
            <a:off x="10995541" y="4959787"/>
            <a:ext cx="2534960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Support marketing and product strategies</a:t>
            </a: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12244" y="697587"/>
            <a:ext cx="5460563" cy="6824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350"/>
              </a:lnSpc>
              <a:buNone/>
            </a:pPr>
            <a:r>
              <a:rPr lang="en-US" sz="42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Dataset Overview</a:t>
            </a:r>
            <a:endParaRPr lang="en-US" sz="42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2244" y="2285643"/>
            <a:ext cx="8255556" cy="467808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9641681" y="1942386"/>
            <a:ext cx="2730222" cy="3412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Data Source</a:t>
            </a:r>
            <a:endParaRPr lang="en-US" sz="2100" dirty="0"/>
          </a:p>
        </p:txBody>
      </p:sp>
      <p:sp>
        <p:nvSpPr>
          <p:cNvPr id="5" name="Text 2"/>
          <p:cNvSpPr/>
          <p:nvPr/>
        </p:nvSpPr>
        <p:spPr>
          <a:xfrm>
            <a:off x="9641681" y="2508528"/>
            <a:ext cx="4183975" cy="7310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8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Customer shopping behavior dataset with ~3,900 transactions</a:t>
            </a:r>
            <a:endParaRPr lang="en-US" sz="1800" dirty="0"/>
          </a:p>
        </p:txBody>
      </p:sp>
      <p:sp>
        <p:nvSpPr>
          <p:cNvPr id="6" name="Text 3"/>
          <p:cNvSpPr/>
          <p:nvPr/>
        </p:nvSpPr>
        <p:spPr>
          <a:xfrm>
            <a:off x="9641681" y="3464481"/>
            <a:ext cx="2730222" cy="3412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Key Dimensions</a:t>
            </a:r>
            <a:endParaRPr lang="en-US" sz="2100" dirty="0"/>
          </a:p>
        </p:txBody>
      </p:sp>
      <p:sp>
        <p:nvSpPr>
          <p:cNvPr id="7" name="Text 4"/>
          <p:cNvSpPr/>
          <p:nvPr/>
        </p:nvSpPr>
        <p:spPr>
          <a:xfrm>
            <a:off x="9641681" y="4030623"/>
            <a:ext cx="4183975" cy="18282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8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Age Group</a:t>
            </a:r>
            <a:endParaRPr lang="en-US" sz="180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8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Gender</a:t>
            </a:r>
            <a:endParaRPr lang="en-US" sz="180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8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City</a:t>
            </a:r>
            <a:endParaRPr lang="en-US" sz="180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8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Product Category</a:t>
            </a:r>
            <a:endParaRPr lang="en-US" sz="180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8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Subscription Status</a:t>
            </a:r>
            <a:endParaRPr lang="en-US" sz="1800" dirty="0"/>
          </a:p>
        </p:txBody>
      </p:sp>
      <p:sp>
        <p:nvSpPr>
          <p:cNvPr id="8" name="Text 5"/>
          <p:cNvSpPr/>
          <p:nvPr/>
        </p:nvSpPr>
        <p:spPr>
          <a:xfrm>
            <a:off x="9641681" y="6083798"/>
            <a:ext cx="2730222" cy="3412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Key Metrics</a:t>
            </a:r>
            <a:endParaRPr lang="en-US" sz="2100" dirty="0"/>
          </a:p>
        </p:txBody>
      </p:sp>
      <p:sp>
        <p:nvSpPr>
          <p:cNvPr id="9" name="Text 6"/>
          <p:cNvSpPr/>
          <p:nvPr/>
        </p:nvSpPr>
        <p:spPr>
          <a:xfrm>
            <a:off x="9641681" y="6649941"/>
            <a:ext cx="4183975" cy="3655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8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Sales, Customers, Average Order Value</a:t>
            </a:r>
            <a:endParaRPr lang="en-US" sz="18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681877"/>
            <a:ext cx="7018734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Key Performance Indicators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2864525"/>
            <a:ext cx="2290048" cy="6342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950"/>
              </a:lnSpc>
              <a:buNone/>
            </a:pPr>
            <a:r>
              <a:rPr lang="en-US" sz="49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$233K</a:t>
            </a:r>
            <a:endParaRPr lang="en-US" sz="4950" dirty="0"/>
          </a:p>
        </p:txBody>
      </p:sp>
      <p:sp>
        <p:nvSpPr>
          <p:cNvPr id="5" name="Text 2"/>
          <p:cNvSpPr/>
          <p:nvPr/>
        </p:nvSpPr>
        <p:spPr>
          <a:xfrm>
            <a:off x="837724" y="3797856"/>
            <a:ext cx="2290048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Total Sales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837724" y="4245531"/>
            <a:ext cx="2290048" cy="12669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Strong revenue performance</a:t>
            </a:r>
            <a:endParaRPr lang="en-US" sz="2650" dirty="0"/>
          </a:p>
        </p:txBody>
      </p:sp>
      <p:sp>
        <p:nvSpPr>
          <p:cNvPr id="7" name="Text 4"/>
          <p:cNvSpPr/>
          <p:nvPr/>
        </p:nvSpPr>
        <p:spPr>
          <a:xfrm>
            <a:off x="3426976" y="2864525"/>
            <a:ext cx="2290048" cy="6342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950"/>
              </a:lnSpc>
              <a:buNone/>
            </a:pPr>
            <a:r>
              <a:rPr lang="en-US" sz="49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3,900</a:t>
            </a:r>
            <a:endParaRPr lang="en-US" sz="4950" dirty="0"/>
          </a:p>
        </p:txBody>
      </p:sp>
      <p:sp>
        <p:nvSpPr>
          <p:cNvPr id="8" name="Text 5"/>
          <p:cNvSpPr/>
          <p:nvPr/>
        </p:nvSpPr>
        <p:spPr>
          <a:xfrm>
            <a:off x="3426976" y="3797856"/>
            <a:ext cx="2290048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Total Customers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3426976" y="4293394"/>
            <a:ext cx="2290048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Consistent customer volume</a:t>
            </a:r>
            <a:endParaRPr lang="en-US" sz="1850" dirty="0"/>
          </a:p>
        </p:txBody>
      </p:sp>
      <p:sp>
        <p:nvSpPr>
          <p:cNvPr id="10" name="Text 7"/>
          <p:cNvSpPr/>
          <p:nvPr/>
        </p:nvSpPr>
        <p:spPr>
          <a:xfrm>
            <a:off x="6016228" y="2864525"/>
            <a:ext cx="2290048" cy="6342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950"/>
              </a:lnSpc>
              <a:buNone/>
            </a:pPr>
            <a:r>
              <a:rPr lang="en-US" sz="49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$59.76</a:t>
            </a:r>
            <a:endParaRPr lang="en-US" sz="4950" dirty="0"/>
          </a:p>
        </p:txBody>
      </p:sp>
      <p:sp>
        <p:nvSpPr>
          <p:cNvPr id="11" name="Text 8"/>
          <p:cNvSpPr/>
          <p:nvPr/>
        </p:nvSpPr>
        <p:spPr>
          <a:xfrm>
            <a:off x="6016228" y="3797856"/>
            <a:ext cx="2290048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Avg Order Value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016228" y="4293394"/>
            <a:ext cx="2290048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Healthy transaction size</a:t>
            </a:r>
            <a:endParaRPr lang="en-US" sz="1850" dirty="0"/>
          </a:p>
        </p:txBody>
      </p:sp>
      <p:sp>
        <p:nvSpPr>
          <p:cNvPr id="13" name="Text 10"/>
          <p:cNvSpPr/>
          <p:nvPr/>
        </p:nvSpPr>
        <p:spPr>
          <a:xfrm>
            <a:off x="837724" y="5781675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Business demonstrates healthy order value with consistent customer volume across all segments.</a:t>
            </a:r>
            <a:endParaRPr lang="en-US" sz="18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6637" y="587573"/>
            <a:ext cx="7188875" cy="602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700"/>
              </a:lnSpc>
              <a:buNone/>
            </a:pPr>
            <a:r>
              <a:rPr lang="en-US" sz="37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Customer Segmentation Insights</a:t>
            </a:r>
            <a:endParaRPr lang="en-US" sz="37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02725" y="1649611"/>
            <a:ext cx="6230898" cy="533376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379460" y="3257387"/>
            <a:ext cx="2261381" cy="2825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550"/>
              </a:lnSpc>
              <a:buNone/>
            </a:pPr>
            <a:r>
              <a:rPr lang="en-US" sz="12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Ages 26–45</a:t>
            </a:r>
            <a:endParaRPr lang="en-US" sz="1250" dirty="0"/>
          </a:p>
        </p:txBody>
      </p:sp>
      <p:sp>
        <p:nvSpPr>
          <p:cNvPr id="5" name="Text 2"/>
          <p:cNvSpPr/>
          <p:nvPr/>
        </p:nvSpPr>
        <p:spPr>
          <a:xfrm>
            <a:off x="5571292" y="3075836"/>
            <a:ext cx="2093179" cy="2825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550"/>
              </a:lnSpc>
              <a:buNone/>
            </a:pPr>
            <a:r>
              <a:rPr lang="en-US" sz="12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Male Revenue Lead</a:t>
            </a:r>
            <a:endParaRPr lang="en-US" sz="1250" dirty="0"/>
          </a:p>
        </p:txBody>
      </p:sp>
      <p:sp>
        <p:nvSpPr>
          <p:cNvPr id="6" name="Text 3"/>
          <p:cNvSpPr/>
          <p:nvPr/>
        </p:nvSpPr>
        <p:spPr>
          <a:xfrm>
            <a:off x="4535382" y="5433666"/>
            <a:ext cx="1815512" cy="5650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550"/>
              </a:lnSpc>
              <a:buNone/>
            </a:pPr>
            <a:r>
              <a:rPr lang="en-US" sz="12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Urban City Dominance</a:t>
            </a:r>
            <a:endParaRPr lang="en-US" sz="1250" dirty="0"/>
          </a:p>
        </p:txBody>
      </p:sp>
      <p:sp>
        <p:nvSpPr>
          <p:cNvPr id="7" name="Text 4"/>
          <p:cNvSpPr/>
          <p:nvPr/>
        </p:nvSpPr>
        <p:spPr>
          <a:xfrm>
            <a:off x="716637" y="7180421"/>
            <a:ext cx="8403193" cy="3039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6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These three factors represent our core revenue drivers and primary marketing opportunities.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9479518" y="1452563"/>
            <a:ext cx="4589264" cy="6189464"/>
          </a:xfrm>
          <a:prstGeom prst="roundRect">
            <a:avLst>
              <a:gd name="adj" fmla="val 10710"/>
            </a:avLst>
          </a:prstGeom>
          <a:solidFill>
            <a:srgbClr val="2D4DF2">
              <a:alpha val="75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9684187" y="3479125"/>
            <a:ext cx="2409230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Marketing Gold</a:t>
            </a:r>
            <a:endParaRPr lang="en-US" sz="1850" dirty="0"/>
          </a:p>
        </p:txBody>
      </p:sp>
      <p:sp>
        <p:nvSpPr>
          <p:cNvPr id="10" name="Text 7"/>
          <p:cNvSpPr/>
          <p:nvPr/>
        </p:nvSpPr>
        <p:spPr>
          <a:xfrm>
            <a:off x="9684187" y="3955494"/>
            <a:ext cx="4179927" cy="911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Understanding these segments enables precise targeting and resource allocation for maximum ROI.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9684187" y="5025033"/>
            <a:ext cx="4179927" cy="607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Focus campaigns on these high-performing demographics to accelerate growth.</a:t>
            </a:r>
            <a:endParaRPr lang="en-US" sz="16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837724" y="1047393"/>
            <a:ext cx="1276112" cy="449818"/>
          </a:xfrm>
          <a:prstGeom prst="roundRect">
            <a:avLst>
              <a:gd name="adj" fmla="val 63861"/>
            </a:avLst>
          </a:prstGeom>
          <a:solidFill>
            <a:srgbClr val="CFD6FC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981313" y="1176576"/>
            <a:ext cx="191453" cy="19145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268492" y="1119187"/>
            <a:ext cx="701754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LOYALTY</a:t>
            </a:r>
            <a:endParaRPr lang="en-US" sz="1500" dirty="0"/>
          </a:p>
        </p:txBody>
      </p:sp>
      <p:sp>
        <p:nvSpPr>
          <p:cNvPr id="5" name="Text 2"/>
          <p:cNvSpPr/>
          <p:nvPr/>
        </p:nvSpPr>
        <p:spPr>
          <a:xfrm>
            <a:off x="837724" y="1592937"/>
            <a:ext cx="11464409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Subscription vs Non-Subscription Customers</a:t>
            </a:r>
            <a:endParaRPr lang="en-US" sz="44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724" y="2655927"/>
            <a:ext cx="2965490" cy="296549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837724" y="592062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Subscription Revenue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837724" y="6416159"/>
            <a:ext cx="4118848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Subscription customers contribute significantly to total sales</a:t>
            </a:r>
            <a:endParaRPr lang="en-US" sz="18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5776" y="2655927"/>
            <a:ext cx="2965490" cy="296549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5255776" y="592062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Strong Loyalty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5255776" y="6416159"/>
            <a:ext cx="4118848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Indicates repeat purchase behavior and customer retention</a:t>
            </a:r>
            <a:endParaRPr lang="en-US" sz="18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3828" y="2655927"/>
            <a:ext cx="2965490" cy="2965490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9673828" y="5920621"/>
            <a:ext cx="2962751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Expansion Opportunity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9673828" y="6416159"/>
            <a:ext cx="4118848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Potential to expand subscription-based offers</a:t>
            </a:r>
            <a:endParaRPr lang="en-US" sz="18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2470" y="790575"/>
            <a:ext cx="6732032" cy="598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700"/>
              </a:lnSpc>
              <a:buNone/>
            </a:pPr>
            <a:r>
              <a:rPr lang="en-US" sz="37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Product Category Performance</a:t>
            </a:r>
            <a:endParaRPr lang="en-US" sz="3750" dirty="0"/>
          </a:p>
        </p:txBody>
      </p:sp>
      <p:sp>
        <p:nvSpPr>
          <p:cNvPr id="3" name="Text 1"/>
          <p:cNvSpPr/>
          <p:nvPr/>
        </p:nvSpPr>
        <p:spPr>
          <a:xfrm>
            <a:off x="712470" y="1821775"/>
            <a:ext cx="2394823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Category Insights</a:t>
            </a:r>
            <a:endParaRPr lang="en-US" sz="1850" dirty="0"/>
          </a:p>
        </p:txBody>
      </p:sp>
      <p:sp>
        <p:nvSpPr>
          <p:cNvPr id="4" name="Shape 2"/>
          <p:cNvSpPr/>
          <p:nvPr/>
        </p:nvSpPr>
        <p:spPr>
          <a:xfrm>
            <a:off x="712470" y="2315647"/>
            <a:ext cx="4299109" cy="1527572"/>
          </a:xfrm>
          <a:prstGeom prst="roundRect">
            <a:avLst>
              <a:gd name="adj" fmla="val 7183"/>
            </a:avLst>
          </a:prstGeom>
          <a:solidFill>
            <a:srgbClr val="F3F3FF">
              <a:alpha val="75000"/>
            </a:srgbClr>
          </a:solidFill>
          <a:ln w="22860">
            <a:solidFill>
              <a:srgbClr val="2D4DF2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689610" y="2315647"/>
            <a:ext cx="91440" cy="1527572"/>
          </a:xfrm>
          <a:prstGeom prst="roundRect">
            <a:avLst>
              <a:gd name="adj" fmla="val 333937"/>
            </a:avLst>
          </a:prstGeom>
          <a:solidFill>
            <a:srgbClr val="2D4DF2"/>
          </a:solidFill>
          <a:ln/>
        </p:spPr>
      </p:sp>
      <p:sp>
        <p:nvSpPr>
          <p:cNvPr id="6" name="Text 4"/>
          <p:cNvSpPr/>
          <p:nvPr/>
        </p:nvSpPr>
        <p:spPr>
          <a:xfrm>
            <a:off x="1007388" y="2541984"/>
            <a:ext cx="2394823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Footwear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1007388" y="3014186"/>
            <a:ext cx="3777853" cy="6026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6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Highest average ratings across all categories</a:t>
            </a: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712470" y="4016216"/>
            <a:ext cx="4299109" cy="1527572"/>
          </a:xfrm>
          <a:prstGeom prst="roundRect">
            <a:avLst>
              <a:gd name="adj" fmla="val 7183"/>
            </a:avLst>
          </a:prstGeom>
          <a:solidFill>
            <a:srgbClr val="F3F3FF">
              <a:alpha val="75000"/>
            </a:srgbClr>
          </a:solidFill>
          <a:ln w="22860">
            <a:solidFill>
              <a:srgbClr val="018CE1"/>
            </a:solidFill>
            <a:prstDash val="solid"/>
          </a:ln>
        </p:spPr>
      </p:sp>
      <p:sp>
        <p:nvSpPr>
          <p:cNvPr id="9" name="Shape 7"/>
          <p:cNvSpPr/>
          <p:nvPr/>
        </p:nvSpPr>
        <p:spPr>
          <a:xfrm>
            <a:off x="689610" y="4016216"/>
            <a:ext cx="91440" cy="1527572"/>
          </a:xfrm>
          <a:prstGeom prst="roundRect">
            <a:avLst>
              <a:gd name="adj" fmla="val 333937"/>
            </a:avLst>
          </a:prstGeom>
          <a:solidFill>
            <a:srgbClr val="018CE1"/>
          </a:solidFill>
          <a:ln/>
        </p:spPr>
      </p:sp>
      <p:sp>
        <p:nvSpPr>
          <p:cNvPr id="10" name="Text 8"/>
          <p:cNvSpPr/>
          <p:nvPr/>
        </p:nvSpPr>
        <p:spPr>
          <a:xfrm>
            <a:off x="1007388" y="4242554"/>
            <a:ext cx="2509957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Clothing &amp; Accessories</a:t>
            </a:r>
            <a:endParaRPr lang="en-US" sz="1850" dirty="0"/>
          </a:p>
        </p:txBody>
      </p:sp>
      <p:sp>
        <p:nvSpPr>
          <p:cNvPr id="11" name="Text 9"/>
          <p:cNvSpPr/>
          <p:nvPr/>
        </p:nvSpPr>
        <p:spPr>
          <a:xfrm>
            <a:off x="1007388" y="4714756"/>
            <a:ext cx="3777853" cy="6026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6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Consistent sales performance and customer satisfaction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712470" y="5716786"/>
            <a:ext cx="4299109" cy="1527572"/>
          </a:xfrm>
          <a:prstGeom prst="roundRect">
            <a:avLst>
              <a:gd name="adj" fmla="val 7183"/>
            </a:avLst>
          </a:prstGeom>
          <a:solidFill>
            <a:srgbClr val="F3F3FF">
              <a:alpha val="75000"/>
            </a:srgbClr>
          </a:solidFill>
          <a:ln w="22860">
            <a:solidFill>
              <a:srgbClr val="DA33BF"/>
            </a:solidFill>
            <a:prstDash val="solid"/>
          </a:ln>
        </p:spPr>
      </p:sp>
      <p:sp>
        <p:nvSpPr>
          <p:cNvPr id="13" name="Shape 11"/>
          <p:cNvSpPr/>
          <p:nvPr/>
        </p:nvSpPr>
        <p:spPr>
          <a:xfrm>
            <a:off x="689610" y="5716786"/>
            <a:ext cx="91440" cy="1527572"/>
          </a:xfrm>
          <a:prstGeom prst="roundRect">
            <a:avLst>
              <a:gd name="adj" fmla="val 333937"/>
            </a:avLst>
          </a:prstGeom>
          <a:solidFill>
            <a:srgbClr val="DA33BF"/>
          </a:solidFill>
          <a:ln/>
        </p:spPr>
      </p:sp>
      <p:sp>
        <p:nvSpPr>
          <p:cNvPr id="14" name="Text 12"/>
          <p:cNvSpPr/>
          <p:nvPr/>
        </p:nvSpPr>
        <p:spPr>
          <a:xfrm>
            <a:off x="1007388" y="5943124"/>
            <a:ext cx="2610088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Investment Opportunity</a:t>
            </a:r>
            <a:endParaRPr lang="en-US" sz="1850" dirty="0"/>
          </a:p>
        </p:txBody>
      </p:sp>
      <p:sp>
        <p:nvSpPr>
          <p:cNvPr id="15" name="Text 13"/>
          <p:cNvSpPr/>
          <p:nvPr/>
        </p:nvSpPr>
        <p:spPr>
          <a:xfrm>
            <a:off x="1007388" y="6415326"/>
            <a:ext cx="3777853" cy="6026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6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Potential to invest more in high-rated categories</a:t>
            </a:r>
            <a:endParaRPr lang="en-US" sz="1600" dirty="0"/>
          </a:p>
        </p:txBody>
      </p:sp>
      <p:pic>
        <p:nvPicPr>
          <p:cNvPr id="1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15689" y="2161103"/>
            <a:ext cx="8409742" cy="476547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652588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Top Cities by Sales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2715578"/>
            <a:ext cx="2329934" cy="3861316"/>
          </a:xfrm>
          <a:prstGeom prst="roundRect">
            <a:avLst>
              <a:gd name="adj" fmla="val 15411"/>
            </a:avLst>
          </a:prstGeom>
          <a:solidFill>
            <a:srgbClr val="F3F3FF"/>
          </a:solidFill>
          <a:ln w="22860">
            <a:solidFill>
              <a:srgbClr val="2D4DF2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1099899" y="2977753"/>
            <a:ext cx="718066" cy="718066"/>
          </a:xfrm>
          <a:prstGeom prst="roundRect">
            <a:avLst>
              <a:gd name="adj" fmla="val 12732932"/>
            </a:avLst>
          </a:prstGeom>
          <a:solidFill>
            <a:srgbClr val="2D4DF2"/>
          </a:solidFill>
          <a:ln/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97305" y="3175159"/>
            <a:ext cx="323136" cy="32313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099899" y="3935135"/>
            <a:ext cx="1805583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Geographic Concentration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1099899" y="4782622"/>
            <a:ext cx="1805583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Small number of cities contribute major revenue share</a:t>
            </a:r>
            <a:endParaRPr lang="en-US" sz="1850" dirty="0"/>
          </a:p>
        </p:txBody>
      </p:sp>
      <p:sp>
        <p:nvSpPr>
          <p:cNvPr id="9" name="Shape 5"/>
          <p:cNvSpPr/>
          <p:nvPr/>
        </p:nvSpPr>
        <p:spPr>
          <a:xfrm>
            <a:off x="3406973" y="2715578"/>
            <a:ext cx="2329934" cy="3861316"/>
          </a:xfrm>
          <a:prstGeom prst="roundRect">
            <a:avLst>
              <a:gd name="adj" fmla="val 15411"/>
            </a:avLst>
          </a:prstGeom>
          <a:solidFill>
            <a:srgbClr val="F3F3FF"/>
          </a:solidFill>
          <a:ln w="22860">
            <a:solidFill>
              <a:srgbClr val="018CE1"/>
            </a:solidFill>
            <a:prstDash val="solid"/>
          </a:ln>
        </p:spPr>
      </p:sp>
      <p:sp>
        <p:nvSpPr>
          <p:cNvPr id="10" name="Shape 6"/>
          <p:cNvSpPr/>
          <p:nvPr/>
        </p:nvSpPr>
        <p:spPr>
          <a:xfrm>
            <a:off x="3669149" y="2977753"/>
            <a:ext cx="718066" cy="718066"/>
          </a:xfrm>
          <a:prstGeom prst="roundRect">
            <a:avLst>
              <a:gd name="adj" fmla="val 12732932"/>
            </a:avLst>
          </a:prstGeom>
          <a:solidFill>
            <a:srgbClr val="018CE1"/>
          </a:solidFill>
          <a:ln/>
        </p:spPr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66555" y="3175159"/>
            <a:ext cx="323136" cy="323136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3669149" y="3935135"/>
            <a:ext cx="1805583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Targeted Promotions</a:t>
            </a:r>
            <a:endParaRPr lang="en-US" sz="2200" dirty="0"/>
          </a:p>
        </p:txBody>
      </p:sp>
      <p:sp>
        <p:nvSpPr>
          <p:cNvPr id="13" name="Text 8"/>
          <p:cNvSpPr/>
          <p:nvPr/>
        </p:nvSpPr>
        <p:spPr>
          <a:xfrm>
            <a:off x="3669149" y="4782622"/>
            <a:ext cx="1805583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Enables city-focused marketing campaigns</a:t>
            </a:r>
            <a:endParaRPr lang="en-US" sz="1850" dirty="0"/>
          </a:p>
        </p:txBody>
      </p:sp>
      <p:sp>
        <p:nvSpPr>
          <p:cNvPr id="14" name="Shape 9"/>
          <p:cNvSpPr/>
          <p:nvPr/>
        </p:nvSpPr>
        <p:spPr>
          <a:xfrm>
            <a:off x="5976223" y="2715578"/>
            <a:ext cx="2329934" cy="3861316"/>
          </a:xfrm>
          <a:prstGeom prst="roundRect">
            <a:avLst>
              <a:gd name="adj" fmla="val 15411"/>
            </a:avLst>
          </a:prstGeom>
          <a:solidFill>
            <a:srgbClr val="F3F3FF"/>
          </a:solidFill>
          <a:ln w="22860">
            <a:solidFill>
              <a:srgbClr val="DA33BF"/>
            </a:solidFill>
            <a:prstDash val="solid"/>
          </a:ln>
        </p:spPr>
      </p:sp>
      <p:sp>
        <p:nvSpPr>
          <p:cNvPr id="15" name="Shape 10"/>
          <p:cNvSpPr/>
          <p:nvPr/>
        </p:nvSpPr>
        <p:spPr>
          <a:xfrm>
            <a:off x="6238399" y="2977753"/>
            <a:ext cx="718066" cy="718066"/>
          </a:xfrm>
          <a:prstGeom prst="roundRect">
            <a:avLst>
              <a:gd name="adj" fmla="val 12732932"/>
            </a:avLst>
          </a:prstGeom>
          <a:solidFill>
            <a:srgbClr val="DA33BF"/>
          </a:solidFill>
          <a:ln/>
        </p:spPr>
      </p:sp>
      <p:pic>
        <p:nvPicPr>
          <p:cNvPr id="16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35804" y="3175159"/>
            <a:ext cx="323136" cy="323136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6238399" y="3935135"/>
            <a:ext cx="1805583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Logistics Optimization</a:t>
            </a:r>
            <a:endParaRPr lang="en-US" sz="2200" dirty="0"/>
          </a:p>
        </p:txBody>
      </p:sp>
      <p:sp>
        <p:nvSpPr>
          <p:cNvPr id="18" name="Text 12"/>
          <p:cNvSpPr/>
          <p:nvPr/>
        </p:nvSpPr>
        <p:spPr>
          <a:xfrm>
            <a:off x="6238399" y="4782622"/>
            <a:ext cx="1805583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Streamline distribution to high-performing areas</a:t>
            </a:r>
            <a:endParaRPr lang="en-US" sz="18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837724" y="1918811"/>
            <a:ext cx="2169081" cy="449818"/>
          </a:xfrm>
          <a:prstGeom prst="roundRect">
            <a:avLst>
              <a:gd name="adj" fmla="val 63861"/>
            </a:avLst>
          </a:prstGeom>
          <a:solidFill>
            <a:srgbClr val="CFD6FC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981313" y="2047994"/>
            <a:ext cx="191453" cy="19145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268492" y="1990606"/>
            <a:ext cx="1594723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CRITICAL INSIGHTS</a:t>
            </a:r>
            <a:endParaRPr lang="en-US" sz="1500" dirty="0"/>
          </a:p>
        </p:txBody>
      </p:sp>
      <p:sp>
        <p:nvSpPr>
          <p:cNvPr id="5" name="Text 2"/>
          <p:cNvSpPr/>
          <p:nvPr/>
        </p:nvSpPr>
        <p:spPr>
          <a:xfrm>
            <a:off x="837724" y="2464356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Key Takeaways</a:t>
            </a:r>
            <a:endParaRPr lang="en-US" sz="4400" dirty="0"/>
          </a:p>
        </p:txBody>
      </p:sp>
      <p:sp>
        <p:nvSpPr>
          <p:cNvPr id="6" name="Shape 3"/>
          <p:cNvSpPr/>
          <p:nvPr/>
        </p:nvSpPr>
        <p:spPr>
          <a:xfrm>
            <a:off x="837724" y="3527346"/>
            <a:ext cx="538520" cy="538520"/>
          </a:xfrm>
          <a:prstGeom prst="roundRect">
            <a:avLst>
              <a:gd name="adj" fmla="val 66677"/>
            </a:avLst>
          </a:prstGeom>
          <a:solidFill>
            <a:srgbClr val="F3F3FF"/>
          </a:solidFill>
          <a:ln w="22860">
            <a:solidFill>
              <a:srgbClr val="2D4DF2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1615559" y="360961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Core Revenue Driver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1615559" y="4105156"/>
            <a:ext cx="5549979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26–45 age group generates the highest sales volume</a:t>
            </a:r>
            <a:endParaRPr lang="en-US" sz="1850" dirty="0"/>
          </a:p>
        </p:txBody>
      </p:sp>
      <p:sp>
        <p:nvSpPr>
          <p:cNvPr id="9" name="Shape 6"/>
          <p:cNvSpPr/>
          <p:nvPr/>
        </p:nvSpPr>
        <p:spPr>
          <a:xfrm>
            <a:off x="7464743" y="3527346"/>
            <a:ext cx="538520" cy="538520"/>
          </a:xfrm>
          <a:prstGeom prst="roundRect">
            <a:avLst>
              <a:gd name="adj" fmla="val 66677"/>
            </a:avLst>
          </a:prstGeom>
          <a:solidFill>
            <a:srgbClr val="F3F3FF"/>
          </a:solidFill>
          <a:ln w="22860">
            <a:solidFill>
              <a:srgbClr val="018CE1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8242578" y="3609618"/>
            <a:ext cx="2900839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High-Value Customers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8242578" y="4105156"/>
            <a:ext cx="5550098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Subscription customers demonstrate strong loyalty and repeat purchases</a:t>
            </a:r>
            <a:endParaRPr lang="en-US" sz="1850" dirty="0"/>
          </a:p>
        </p:txBody>
      </p:sp>
      <p:sp>
        <p:nvSpPr>
          <p:cNvPr id="12" name="Shape 9"/>
          <p:cNvSpPr/>
          <p:nvPr/>
        </p:nvSpPr>
        <p:spPr>
          <a:xfrm>
            <a:off x="837724" y="5349954"/>
            <a:ext cx="538520" cy="538520"/>
          </a:xfrm>
          <a:prstGeom prst="roundRect">
            <a:avLst>
              <a:gd name="adj" fmla="val 66677"/>
            </a:avLst>
          </a:prstGeom>
          <a:solidFill>
            <a:srgbClr val="F3F3FF"/>
          </a:solidFill>
          <a:ln w="22860">
            <a:solidFill>
              <a:srgbClr val="DA33BF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1615559" y="543222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Geographic Focus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1615559" y="5927765"/>
            <a:ext cx="5549979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Certain cities dominate sales concentration</a:t>
            </a:r>
            <a:endParaRPr lang="en-US" sz="1850" dirty="0"/>
          </a:p>
        </p:txBody>
      </p:sp>
      <p:sp>
        <p:nvSpPr>
          <p:cNvPr id="15" name="Shape 12"/>
          <p:cNvSpPr/>
          <p:nvPr/>
        </p:nvSpPr>
        <p:spPr>
          <a:xfrm>
            <a:off x="7464743" y="5349954"/>
            <a:ext cx="538520" cy="538520"/>
          </a:xfrm>
          <a:prstGeom prst="roundRect">
            <a:avLst>
              <a:gd name="adj" fmla="val 66677"/>
            </a:avLst>
          </a:prstGeom>
          <a:solidFill>
            <a:srgbClr val="F3F3FF"/>
          </a:solidFill>
          <a:ln w="22860">
            <a:solidFill>
              <a:srgbClr val="2D4DF2"/>
            </a:solidFill>
            <a:prstDash val="solid"/>
          </a:ln>
        </p:spPr>
      </p:sp>
      <p:sp>
        <p:nvSpPr>
          <p:cNvPr id="16" name="Text 13"/>
          <p:cNvSpPr/>
          <p:nvPr/>
        </p:nvSpPr>
        <p:spPr>
          <a:xfrm>
            <a:off x="8242578" y="543222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Quality Correlation</a:t>
            </a:r>
            <a:endParaRPr lang="en-US" sz="2200" dirty="0"/>
          </a:p>
        </p:txBody>
      </p:sp>
      <p:sp>
        <p:nvSpPr>
          <p:cNvPr id="17" name="Text 14"/>
          <p:cNvSpPr/>
          <p:nvPr/>
        </p:nvSpPr>
        <p:spPr>
          <a:xfrm>
            <a:off x="8242578" y="5927765"/>
            <a:ext cx="5550098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Product ratings align strongly with sales performance</a:t>
            </a:r>
            <a:endParaRPr lang="en-US" sz="18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2026-02-01T17:34:53Z</dcterms:created>
  <dcterms:modified xsi:type="dcterms:W3CDTF">2026-02-01T17:34:53Z</dcterms:modified>
</cp:coreProperties>
</file>